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2"/>
  </p:notesMasterIdLst>
  <p:sldIdLst>
    <p:sldId id="257" r:id="rId6"/>
    <p:sldId id="544" r:id="rId7"/>
    <p:sldId id="562" r:id="rId8"/>
    <p:sldId id="563" r:id="rId9"/>
    <p:sldId id="564" r:id="rId10"/>
    <p:sldId id="565" r:id="rId11"/>
    <p:sldId id="566" r:id="rId12"/>
    <p:sldId id="570" r:id="rId13"/>
    <p:sldId id="567" r:id="rId14"/>
    <p:sldId id="568" r:id="rId15"/>
    <p:sldId id="569" r:id="rId16"/>
    <p:sldId id="571" r:id="rId17"/>
    <p:sldId id="581" r:id="rId18"/>
    <p:sldId id="572" r:id="rId19"/>
    <p:sldId id="579" r:id="rId20"/>
    <p:sldId id="580" r:id="rId21"/>
    <p:sldId id="582" r:id="rId22"/>
    <p:sldId id="583" r:id="rId23"/>
    <p:sldId id="573" r:id="rId24"/>
    <p:sldId id="574" r:id="rId25"/>
    <p:sldId id="584" r:id="rId26"/>
    <p:sldId id="575" r:id="rId27"/>
    <p:sldId id="576" r:id="rId28"/>
    <p:sldId id="577" r:id="rId29"/>
    <p:sldId id="578" r:id="rId30"/>
    <p:sldId id="468" r:id="rId31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tschi Joel Luca (PP-BP-KBC-MSD-KLE)" initials="WJL(BKMK" lastIdx="8" clrIdx="0">
    <p:extLst>
      <p:ext uri="{19B8F6BF-5375-455C-9EA6-DF929625EA0E}">
        <p15:presenceInfo xmlns:p15="http://schemas.microsoft.com/office/powerpoint/2012/main" userId="S::joel.witschi@sbb.ch::259f7dd0-114f-4c37-aae4-1b3c8d87a7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B050"/>
    <a:srgbClr val="66B93D"/>
    <a:srgbClr val="00833D"/>
    <a:srgbClr val="0070C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>
      <p:cViewPr varScale="1">
        <p:scale>
          <a:sx n="128" d="100"/>
          <a:sy n="128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7B0FB-F404-1749-B950-228C42C2A81B}" type="datetimeFigureOut">
              <a:rPr lang="de-DE" smtClean="0"/>
              <a:t>26.09.23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AB9BB-05FC-4A4A-8312-9B2ED34BB3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04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F339-3B2F-D647-87B6-DB4E5ACA3EEA}" type="datetime1">
              <a:rPr lang="de-CH" smtClean="0"/>
              <a:t>26.09.23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661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B86A-251E-1D46-939E-E5DD2F0751B3}" type="datetime1">
              <a:rPr lang="de-CH" smtClean="0"/>
              <a:t>26.09.23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464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7947-C71C-CB4D-80AE-CFCCE77C9193}" type="datetime1">
              <a:rPr lang="de-CH" smtClean="0"/>
              <a:t>26.09.23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606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F6DE-EA89-E948-954D-51F2B74CE5FE}" type="datetime1">
              <a:rPr lang="de-CH" smtClean="0"/>
              <a:t>26.09.23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582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D5A28-9041-6D46-934B-00E3851E2A87}" type="datetime1">
              <a:rPr lang="de-CH" smtClean="0"/>
              <a:t>26.09.23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695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EBCA0-C893-B749-816B-8FF15A16C3E1}" type="datetime1">
              <a:rPr lang="de-CH" smtClean="0"/>
              <a:t>26.09.23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904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01920-049F-0241-8B59-B2BA1ED03428}" type="datetime1">
              <a:rPr lang="de-CH" smtClean="0"/>
              <a:t>26.09.23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931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8899-EC06-1643-B443-5BF3BEC109A2}" type="datetime1">
              <a:rPr lang="de-CH" smtClean="0"/>
              <a:t>26.09.23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554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2E20-7622-B14D-A005-B3A9F98B82ED}" type="datetime1">
              <a:rPr lang="de-CH" smtClean="0"/>
              <a:t>26.09.23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670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E6D4E-611E-2D4C-9142-F5102E747F24}" type="datetime1">
              <a:rPr lang="de-CH" smtClean="0"/>
              <a:t>26.09.23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185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B191-CE16-824C-AB6D-5171261911F8}" type="datetime1">
              <a:rPr lang="de-CH" smtClean="0"/>
              <a:t>26.09.23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872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50508-1222-5F4F-84F0-DC2B0FCC00F8}" type="datetime1">
              <a:rPr lang="de-CH" smtClean="0"/>
              <a:t>26.09.23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B9615-CEBF-477C-A913-05C05A1CEB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23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Andreas_1/Library/Group%20Containers/UBF8T346G9.ms/WebArchiveCopyPasteTempFiles/com.microsoft.Word/aqMMUX5Lxv58mFU0XiWAAAAAElFTkSuQmCC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traße, Gelände, Teer, draußen enthält.&#10;&#10;Automatisch generierte Beschreibung">
            <a:extLst>
              <a:ext uri="{FF2B5EF4-FFF2-40B4-BE49-F238E27FC236}">
                <a16:creationId xmlns:a16="http://schemas.microsoft.com/office/drawing/2014/main" id="{79B6821A-3263-6031-F8D0-7227ACFB6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81374"/>
            <a:ext cx="6057308" cy="45445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67F612-308D-492E-8572-A22D3CCAD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16" y="3284984"/>
            <a:ext cx="8229600" cy="1291580"/>
          </a:xfrm>
        </p:spPr>
        <p:txBody>
          <a:bodyPr>
            <a:noAutofit/>
          </a:bodyPr>
          <a:lstStyle/>
          <a:p>
            <a:r>
              <a:rPr lang="de-CH" sz="4800" b="1" dirty="0"/>
              <a:t>Brislach/BL</a:t>
            </a:r>
            <a:br>
              <a:rPr lang="de-CH" sz="4800" b="1" dirty="0">
                <a:solidFill>
                  <a:srgbClr val="FFFF00"/>
                </a:solidFill>
              </a:rPr>
            </a:br>
            <a:r>
              <a:rPr lang="de-CH" sz="4800" b="1" dirty="0">
                <a:solidFill>
                  <a:srgbClr val="FFFF00"/>
                </a:solidFill>
              </a:rPr>
              <a:t>Tempo-30-Zonen</a:t>
            </a:r>
            <a:br>
              <a:rPr lang="de-CH" sz="4800" b="1" dirty="0">
                <a:solidFill>
                  <a:srgbClr val="FFFF00"/>
                </a:solidFill>
              </a:rPr>
            </a:br>
            <a:br>
              <a:rPr lang="de-CH" sz="4800" b="1" dirty="0">
                <a:solidFill>
                  <a:srgbClr val="FFFF00"/>
                </a:solidFill>
              </a:rPr>
            </a:br>
            <a:r>
              <a:rPr lang="de-CH" sz="4800" b="1" dirty="0">
                <a:solidFill>
                  <a:srgbClr val="FFFF00"/>
                </a:solidFill>
              </a:rPr>
              <a:t>Information </a:t>
            </a:r>
            <a:br>
              <a:rPr lang="de-CH" sz="4800" b="1" dirty="0">
                <a:solidFill>
                  <a:srgbClr val="FFFF00"/>
                </a:solidFill>
              </a:rPr>
            </a:br>
            <a:r>
              <a:rPr lang="de-CH" sz="4800" b="1" dirty="0">
                <a:solidFill>
                  <a:srgbClr val="FFFF00"/>
                </a:solidFill>
              </a:rPr>
              <a:t>Hornvieh-Rundi</a:t>
            </a:r>
            <a:br>
              <a:rPr lang="de-CH" sz="4800" b="1" dirty="0">
                <a:solidFill>
                  <a:srgbClr val="FFFF00"/>
                </a:solidFill>
              </a:rPr>
            </a:br>
            <a:r>
              <a:rPr lang="de-CH" sz="4800" b="1" dirty="0">
                <a:solidFill>
                  <a:srgbClr val="FFFF00"/>
                </a:solidFill>
              </a:rPr>
              <a:t>27.09.2023 </a:t>
            </a:r>
            <a:br>
              <a:rPr lang="de-CH" sz="4800" b="1" dirty="0">
                <a:solidFill>
                  <a:srgbClr val="FFFF00"/>
                </a:solidFill>
              </a:rPr>
            </a:br>
            <a:r>
              <a:rPr lang="de-CH" sz="3200" b="1" dirty="0">
                <a:solidFill>
                  <a:srgbClr val="FFFF00"/>
                </a:solidFill>
              </a:rPr>
              <a:t>Andreas Stäheli  </a:t>
            </a:r>
            <a:br>
              <a:rPr lang="de-CH" sz="5000" dirty="0">
                <a:solidFill>
                  <a:schemeClr val="bg1"/>
                </a:solidFill>
              </a:rPr>
            </a:br>
            <a:endParaRPr lang="de-CH" sz="5000" dirty="0">
              <a:solidFill>
                <a:schemeClr val="bg1"/>
              </a:solidFill>
            </a:endParaRPr>
          </a:p>
        </p:txBody>
      </p:sp>
      <p:sp>
        <p:nvSpPr>
          <p:cNvPr id="3" name="Metadata">
            <a:extLst>
              <a:ext uri="{FF2B5EF4-FFF2-40B4-BE49-F238E27FC236}">
                <a16:creationId xmlns:a16="http://schemas.microsoft.com/office/drawing/2014/main" id="{7A1F1862-08B6-48AE-849B-EAF0719C04D2}"/>
              </a:ext>
            </a:extLst>
          </p:cNvPr>
          <p:cNvSpPr/>
          <p:nvPr/>
        </p:nvSpPr>
        <p:spPr>
          <a:xfrm>
            <a:off x="12700" y="6540500"/>
            <a:ext cx="3810000" cy="3175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53026-C4BA-A74C-ACB0-7CA6B482F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9512" y="6357937"/>
            <a:ext cx="2133600" cy="365125"/>
          </a:xfrm>
        </p:spPr>
        <p:txBody>
          <a:bodyPr/>
          <a:lstStyle/>
          <a:p>
            <a:pPr algn="l"/>
            <a:fld id="{854B9615-CEBF-477C-A913-05C05A1CEB6B}" type="slidenum">
              <a:rPr lang="de-CH" sz="1400" b="1" smtClean="0"/>
              <a:pPr algn="l"/>
              <a:t>1</a:t>
            </a:fld>
            <a:endParaRPr lang="de-CH" sz="1400" b="1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0D1D177-101A-B962-92F7-DEC654464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Grafik 2" descr="Brislach – Wikipedia">
            <a:extLst>
              <a:ext uri="{FF2B5EF4-FFF2-40B4-BE49-F238E27FC236}">
                <a16:creationId xmlns:a16="http://schemas.microsoft.com/office/drawing/2014/main" id="{CCEDF95C-BC79-3130-0751-D03C0ABF8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34422"/>
            <a:ext cx="1070199" cy="124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72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10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139136" cy="4525963"/>
          </a:xfrm>
        </p:spPr>
        <p:txBody>
          <a:bodyPr>
            <a:norm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Begehren aus der Bevölkerung </a:t>
            </a:r>
            <a:b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(Lärm, Sicherheit, Infrastruktur)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Verbindlichkeiten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Legislaturziele, Strassenkategorien, Richtplanung Fuss-/Veloverkehr, Schulwege</a:t>
            </a:r>
          </a:p>
          <a:p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Vorabklärungen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Geschwindigkeiten, Unfälle, 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Sichtweiten, Vortrittsverhältnisse, 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Verhalten der Verkehrsteilnehmenden, 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Buslinien, Parkierung, Zufahrten Privatareale, </a:t>
            </a:r>
            <a:br>
              <a:rPr lang="de-C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Beleuchtung,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Signale, Markierungen</a:t>
            </a:r>
            <a:r>
              <a:rPr lang="de-CH" sz="2200" dirty="0">
                <a:effectLst/>
              </a:rPr>
              <a:t> 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Handlungsbedarf, Vorabklärungen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885902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11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3845024"/>
          </a:xfrm>
        </p:spPr>
        <p:txBody>
          <a:bodyPr>
            <a:normAutofit fontScale="92500" lnSpcReduction="10000"/>
          </a:bodyPr>
          <a:lstStyle/>
          <a:p>
            <a: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Stufenweise Verstärkung der Massnahmen </a:t>
            </a:r>
            <a:b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(von sanft zu erheblich) je nach Situation</a:t>
            </a:r>
          </a:p>
          <a:p>
            <a: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Flächenhafte Massnahmen</a:t>
            </a: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Tempo-30-Zonen</a:t>
            </a:r>
            <a:b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Wenn nur lokale Schwachstelle vorhanden, </a:t>
            </a:r>
            <a:b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ist keine flächenhafte Massnahme erforderlich</a:t>
            </a:r>
          </a:p>
          <a:p>
            <a:r>
              <a:rPr lang="de-C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Punktuelle Massnahmen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Betrieb </a:t>
            </a:r>
            <a:b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Bau</a:t>
            </a:r>
            <a:b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Signale und Markierungen</a:t>
            </a:r>
            <a:r>
              <a:rPr lang="de-CH" sz="2400" dirty="0">
                <a:effectLst/>
              </a:rPr>
              <a:t> </a:t>
            </a:r>
            <a:br>
              <a:rPr lang="de-CH" sz="2400" dirty="0">
                <a:effectLst/>
              </a:rPr>
            </a:br>
            <a:r>
              <a:rPr lang="de-CH" sz="2400" dirty="0">
                <a:effectLst/>
              </a:rPr>
              <a:t> </a:t>
            </a:r>
            <a:br>
              <a:rPr lang="de-CH" sz="2200" dirty="0">
                <a:effectLst/>
              </a:rPr>
            </a:b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6275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Massnahmen zu Tempo-30-Zonen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018381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12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>
            <a:norm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Verkehrsregime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Einbahnstrassen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Sackgasse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Zubringerdienst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überlagerte Zonen (Parkieren verboten)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CH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Vortrittsregelungen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 Vortritt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Rechtsvortritt</a:t>
            </a:r>
            <a:r>
              <a:rPr lang="de-CH" sz="2200" dirty="0">
                <a:effectLst/>
              </a:rPr>
              <a:t>  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Betriebliche Massnahmen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Logo, Schrift, Symbol, Design enthält.&#10;&#10;Automatisch generierte Beschreibung">
            <a:extLst>
              <a:ext uri="{FF2B5EF4-FFF2-40B4-BE49-F238E27FC236}">
                <a16:creationId xmlns:a16="http://schemas.microsoft.com/office/drawing/2014/main" id="{A4EFC5F0-9FBA-B343-31ED-71D988105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25" y="3933603"/>
            <a:ext cx="2648775" cy="1295597"/>
          </a:xfrm>
          <a:prstGeom prst="rect">
            <a:avLst/>
          </a:prstGeom>
        </p:spPr>
      </p:pic>
      <p:pic>
        <p:nvPicPr>
          <p:cNvPr id="5" name="Grafik 4" descr="Ein Bild, das Text, Fahrrad, Schrift, Logo enthält.&#10;&#10;Automatisch generierte Beschreibung">
            <a:extLst>
              <a:ext uri="{FF2B5EF4-FFF2-40B4-BE49-F238E27FC236}">
                <a16:creationId xmlns:a16="http://schemas.microsoft.com/office/drawing/2014/main" id="{1E90DE96-E2E7-494E-E2D1-110B198C5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58" y="1443059"/>
            <a:ext cx="1697086" cy="1793537"/>
          </a:xfrm>
          <a:prstGeom prst="rect">
            <a:avLst/>
          </a:prstGeom>
        </p:spPr>
      </p:pic>
      <p:pic>
        <p:nvPicPr>
          <p:cNvPr id="6" name="Grafik 5" descr="Ein Bild, das Text, Symbol, Schrift, Screenshot enthält.&#10;&#10;Automatisch generierte Beschreibung">
            <a:extLst>
              <a:ext uri="{FF2B5EF4-FFF2-40B4-BE49-F238E27FC236}">
                <a16:creationId xmlns:a16="http://schemas.microsoft.com/office/drawing/2014/main" id="{99E90E9E-C35B-14E1-0504-0003001F2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44" y="1638476"/>
            <a:ext cx="1334984" cy="14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45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13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8425"/>
            <a:ext cx="8229600" cy="4525963"/>
          </a:xfrm>
        </p:spPr>
        <p:txBody>
          <a:bodyPr>
            <a:normAutofit/>
          </a:bodyPr>
          <a:lstStyle/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Torsituation</a:t>
            </a:r>
          </a:p>
          <a:p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541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Bauliche Massnahmen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draußen, Straße, Baum, Verkehrsschild enthält.&#10;&#10;Automatisch generierte Beschreibung">
            <a:extLst>
              <a:ext uri="{FF2B5EF4-FFF2-40B4-BE49-F238E27FC236}">
                <a16:creationId xmlns:a16="http://schemas.microsoft.com/office/drawing/2014/main" id="{A1BE4199-548E-969F-B858-CC5A6E2EF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731089"/>
            <a:ext cx="5807517" cy="43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6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14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6314"/>
            <a:ext cx="8229600" cy="4525963"/>
          </a:xfrm>
        </p:spPr>
        <p:txBody>
          <a:bodyPr>
            <a:normAutofit/>
          </a:bodyPr>
          <a:lstStyle/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Seitliche Einengungen</a:t>
            </a:r>
          </a:p>
          <a:p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541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Bauliche Massnahmen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draußen, Straße, Pflanze, Baum enthält.&#10;&#10;Automatisch generierte Beschreibung">
            <a:extLst>
              <a:ext uri="{FF2B5EF4-FFF2-40B4-BE49-F238E27FC236}">
                <a16:creationId xmlns:a16="http://schemas.microsoft.com/office/drawing/2014/main" id="{23EAE530-20CE-38FA-215C-98AFB2B90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51" y="1738084"/>
            <a:ext cx="2852707" cy="2136368"/>
          </a:xfrm>
          <a:prstGeom prst="rect">
            <a:avLst/>
          </a:prstGeom>
        </p:spPr>
      </p:pic>
      <p:pic>
        <p:nvPicPr>
          <p:cNvPr id="5" name="Grafik 4" descr="Ein Bild, das draußen, Straße, Szene, Weg enthält.&#10;&#10;Automatisch generierte Beschreibung">
            <a:extLst>
              <a:ext uri="{FF2B5EF4-FFF2-40B4-BE49-F238E27FC236}">
                <a16:creationId xmlns:a16="http://schemas.microsoft.com/office/drawing/2014/main" id="{97A19F3F-8A77-7093-D8A7-D2C033A8B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4057014"/>
            <a:ext cx="2851125" cy="2135239"/>
          </a:xfrm>
          <a:prstGeom prst="rect">
            <a:avLst/>
          </a:prstGeom>
        </p:spPr>
      </p:pic>
      <p:pic>
        <p:nvPicPr>
          <p:cNvPr id="6" name="Grafik 5" descr="Ein Bild, das Straße, draußen, Straßenbelag, Asphalt enthält.&#10;&#10;Automatisch generierte Beschreibung">
            <a:extLst>
              <a:ext uri="{FF2B5EF4-FFF2-40B4-BE49-F238E27FC236}">
                <a16:creationId xmlns:a16="http://schemas.microsoft.com/office/drawing/2014/main" id="{1AB3A9BC-EE39-AFF6-A2E6-40A0A8BB2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77" y="4057015"/>
            <a:ext cx="2822028" cy="2113598"/>
          </a:xfrm>
          <a:prstGeom prst="rect">
            <a:avLst/>
          </a:prstGeom>
        </p:spPr>
      </p:pic>
      <p:pic>
        <p:nvPicPr>
          <p:cNvPr id="10" name="Grafik 9" descr="Ein Bild, das draußen, Straße, Szene, Auto enthält.&#10;&#10;Automatisch generierte Beschreibung">
            <a:extLst>
              <a:ext uri="{FF2B5EF4-FFF2-40B4-BE49-F238E27FC236}">
                <a16:creationId xmlns:a16="http://schemas.microsoft.com/office/drawing/2014/main" id="{8F0C4F79-EAFA-39B7-EC9A-98AC2CB17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1" y="1738084"/>
            <a:ext cx="2851125" cy="213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9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15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91" y="1210607"/>
            <a:ext cx="8229600" cy="4525963"/>
          </a:xfrm>
        </p:spPr>
        <p:txBody>
          <a:bodyPr>
            <a:normAutofit/>
          </a:bodyPr>
          <a:lstStyle/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Horizontale und vertikale Versätze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541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Bauliche Massnahmen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draußen, Himmel, Straße, Weg enthält.&#10;&#10;Automatisch generierte Beschreibung">
            <a:extLst>
              <a:ext uri="{FF2B5EF4-FFF2-40B4-BE49-F238E27FC236}">
                <a16:creationId xmlns:a16="http://schemas.microsoft.com/office/drawing/2014/main" id="{5AD1E3B9-B7B5-3CD4-52D1-C40AFF203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1695"/>
            <a:ext cx="3593753" cy="2691401"/>
          </a:xfrm>
          <a:prstGeom prst="rect">
            <a:avLst/>
          </a:prstGeom>
        </p:spPr>
      </p:pic>
      <p:pic>
        <p:nvPicPr>
          <p:cNvPr id="5" name="Grafik 4" descr="Ein Bild, das draußen, Baum, Straße, Himmel enthält.&#10;&#10;Automatisch generierte Beschreibung">
            <a:extLst>
              <a:ext uri="{FF2B5EF4-FFF2-40B4-BE49-F238E27FC236}">
                <a16:creationId xmlns:a16="http://schemas.microsoft.com/office/drawing/2014/main" id="{1E3D295F-FA61-FA31-078B-5D65B47BF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1695"/>
            <a:ext cx="3586197" cy="269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23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16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6134"/>
            <a:ext cx="8229600" cy="4525963"/>
          </a:xfrm>
        </p:spPr>
        <p:txBody>
          <a:bodyPr>
            <a:normAutofit/>
          </a:bodyPr>
          <a:lstStyle/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Aufpflästerungen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541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Bauliche Massnahmen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5" name="Grafik 4" descr="Ein Bild, das draußen, Fahrzeug, Landfahrzeug, Text enthält.&#10;&#10;Automatisch generierte Beschreibung">
            <a:extLst>
              <a:ext uri="{FF2B5EF4-FFF2-40B4-BE49-F238E27FC236}">
                <a16:creationId xmlns:a16="http://schemas.microsoft.com/office/drawing/2014/main" id="{51C47ED9-8322-B1D0-6A13-29612800D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3380"/>
            <a:ext cx="3993414" cy="2661724"/>
          </a:xfrm>
          <a:prstGeom prst="rect">
            <a:avLst/>
          </a:prstGeom>
        </p:spPr>
      </p:pic>
      <p:pic>
        <p:nvPicPr>
          <p:cNvPr id="6" name="Grafik 5" descr="Ein Bild, das draußen, Straße, Straßenbelag, Bordstein enthält.&#10;&#10;Automatisch generierte Beschreibung">
            <a:extLst>
              <a:ext uri="{FF2B5EF4-FFF2-40B4-BE49-F238E27FC236}">
                <a16:creationId xmlns:a16="http://schemas.microsoft.com/office/drawing/2014/main" id="{5EF55EEE-A553-BBC1-8A26-B3727A74D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3380"/>
            <a:ext cx="3553872" cy="26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6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17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0607"/>
            <a:ext cx="8229600" cy="4525963"/>
          </a:xfrm>
        </p:spPr>
        <p:txBody>
          <a:bodyPr>
            <a:normAutofit/>
          </a:bodyPr>
          <a:lstStyle/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Trottoirüberfahrten</a:t>
            </a:r>
          </a:p>
          <a:p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541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Bauliche Massnahmen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draußen, Baum, Straße, Pflanze enthält.&#10;&#10;Automatisch generierte Beschreibung">
            <a:extLst>
              <a:ext uri="{FF2B5EF4-FFF2-40B4-BE49-F238E27FC236}">
                <a16:creationId xmlns:a16="http://schemas.microsoft.com/office/drawing/2014/main" id="{23FA8CD8-D804-1C80-62D1-B936217C7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53223"/>
            <a:ext cx="6031366" cy="45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54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18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0607"/>
            <a:ext cx="8229600" cy="4525963"/>
          </a:xfrm>
        </p:spPr>
        <p:txBody>
          <a:bodyPr>
            <a:normAutofit/>
          </a:bodyPr>
          <a:lstStyle/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Provisorien, Pfosten, 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Spiegel</a:t>
            </a:r>
            <a:r>
              <a:rPr lang="de-CH" sz="2200" dirty="0">
                <a:effectLst/>
              </a:rPr>
              <a:t> 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541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Bauliche Massnahmen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draußen, Straße, Szene, Straßenbelag enthält.&#10;&#10;Automatisch generierte Beschreibung">
            <a:extLst>
              <a:ext uri="{FF2B5EF4-FFF2-40B4-BE49-F238E27FC236}">
                <a16:creationId xmlns:a16="http://schemas.microsoft.com/office/drawing/2014/main" id="{F4489C10-F16E-3932-69F1-0CBDDFF13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35919"/>
            <a:ext cx="3152090" cy="2101393"/>
          </a:xfrm>
          <a:prstGeom prst="rect">
            <a:avLst/>
          </a:prstGeom>
        </p:spPr>
      </p:pic>
      <p:pic>
        <p:nvPicPr>
          <p:cNvPr id="5" name="Grafik 4" descr="Ein Bild, das draußen, Fahrzeug, Landfahrzeug, Pflanze enthält.&#10;&#10;Automatisch generierte Beschreibung">
            <a:extLst>
              <a:ext uri="{FF2B5EF4-FFF2-40B4-BE49-F238E27FC236}">
                <a16:creationId xmlns:a16="http://schemas.microsoft.com/office/drawing/2014/main" id="{FFD7D0D9-6869-3225-CAA9-78566D922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48" y="4102027"/>
            <a:ext cx="2877356" cy="2157763"/>
          </a:xfrm>
          <a:prstGeom prst="rect">
            <a:avLst/>
          </a:prstGeom>
        </p:spPr>
      </p:pic>
      <p:pic>
        <p:nvPicPr>
          <p:cNvPr id="6" name="Grafik 5" descr="Ein Bild, das Straße, Gelände, draußen enthält.&#10;&#10;Automatisch generierte Beschreibung">
            <a:extLst>
              <a:ext uri="{FF2B5EF4-FFF2-40B4-BE49-F238E27FC236}">
                <a16:creationId xmlns:a16="http://schemas.microsoft.com/office/drawing/2014/main" id="{5202B923-8A04-6397-DA4C-2FA4FD032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0" y="1638259"/>
            <a:ext cx="3152090" cy="2363250"/>
          </a:xfrm>
          <a:prstGeom prst="rect">
            <a:avLst/>
          </a:prstGeom>
        </p:spPr>
      </p:pic>
      <p:pic>
        <p:nvPicPr>
          <p:cNvPr id="8" name="Grafik 7" descr="Ein Bild, das draußen, Straße, Gelände, Straßenbelag enthält.&#10;&#10;Automatisch generierte Beschreibung">
            <a:extLst>
              <a:ext uri="{FF2B5EF4-FFF2-40B4-BE49-F238E27FC236}">
                <a16:creationId xmlns:a16="http://schemas.microsoft.com/office/drawing/2014/main" id="{C91BF3AC-EE73-E802-EFA1-2E9D03FB0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48" y="1638258"/>
            <a:ext cx="3151377" cy="236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19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338936" cy="4482106"/>
          </a:xfrm>
        </p:spPr>
        <p:txBody>
          <a:bodyPr>
            <a:normAutofit lnSpcReduction="10000"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Zonensignal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(Sig. 2.59.1 Tempo-30, Sig. 2.50 Parkieren verboten, etc.)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Standort eines Fussgängerstreifens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(Sig.1.22)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(Sig. 1.23)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Zusatztafel «Schule»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Einfahrt verboten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(Sig. 2.02), </a:t>
            </a: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Einbahnstrasse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(Sig. 4.08),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Ausnahmen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(Sig. 3.01) und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 Vortritt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(Sig. 3.02)</a:t>
            </a:r>
          </a:p>
          <a:p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Sackgasse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(Sig. 4.09) 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Ausnahmen: Fussgänger, Velos</a:t>
            </a:r>
            <a:r>
              <a:rPr lang="de-CH" sz="2200" dirty="0">
                <a:effectLst/>
              </a:rPr>
              <a:t> 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Signalisationen</a:t>
            </a:r>
            <a:r>
              <a:rPr lang="de-CH" sz="2800" dirty="0">
                <a:effectLst/>
              </a:rPr>
              <a:t> </a:t>
            </a:r>
            <a:endParaRPr lang="de-DE" sz="2800" dirty="0"/>
          </a:p>
        </p:txBody>
      </p:sp>
      <p:pic>
        <p:nvPicPr>
          <p:cNvPr id="3" name="Grafik 2" descr="Ein Bild, das Text, Schrift, Kreis, Zahl enthält.&#10;&#10;Automatisch generierte Beschreibung">
            <a:extLst>
              <a:ext uri="{FF2B5EF4-FFF2-40B4-BE49-F238E27FC236}">
                <a16:creationId xmlns:a16="http://schemas.microsoft.com/office/drawing/2014/main" id="{3409F1C6-4E9A-9184-5D74-99E8AB499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42912"/>
            <a:ext cx="1051792" cy="1491475"/>
          </a:xfrm>
          <a:prstGeom prst="rect">
            <a:avLst/>
          </a:prstGeom>
        </p:spPr>
      </p:pic>
      <p:pic>
        <p:nvPicPr>
          <p:cNvPr id="5" name="Grafik 4" descr="Ein Bild, das Text, Schrift enthält.&#10;&#10;Automatisch generierte Beschreibung">
            <a:extLst>
              <a:ext uri="{FF2B5EF4-FFF2-40B4-BE49-F238E27FC236}">
                <a16:creationId xmlns:a16="http://schemas.microsoft.com/office/drawing/2014/main" id="{348734FB-A4C6-04AB-2683-02AD9821F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90" y="858351"/>
            <a:ext cx="1284982" cy="14077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F63725-7CCA-E5D3-9BA0-C2D86CFB7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13" y="2347429"/>
            <a:ext cx="1080220" cy="1064217"/>
          </a:xfrm>
          <a:prstGeom prst="rect">
            <a:avLst/>
          </a:prstGeom>
        </p:spPr>
      </p:pic>
      <p:pic>
        <p:nvPicPr>
          <p:cNvPr id="8" name="Grafik 7" descr="Ein Bild, das Schrift, Grafiken, Logo, Kreis enthält.&#10;&#10;Automatisch generierte Beschreibung">
            <a:extLst>
              <a:ext uri="{FF2B5EF4-FFF2-40B4-BE49-F238E27FC236}">
                <a16:creationId xmlns:a16="http://schemas.microsoft.com/office/drawing/2014/main" id="{D0C839DC-17A2-922B-8723-229F5D97E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90" y="2335455"/>
            <a:ext cx="1080220" cy="1088163"/>
          </a:xfrm>
          <a:prstGeom prst="rect">
            <a:avLst/>
          </a:prstGeom>
        </p:spPr>
      </p:pic>
      <p:pic>
        <p:nvPicPr>
          <p:cNvPr id="10" name="Grafik 9" descr="Ein Bild, das Text, Symbol, Schrift, Screenshot enthält.&#10;&#10;Automatisch generierte Beschreibung">
            <a:extLst>
              <a:ext uri="{FF2B5EF4-FFF2-40B4-BE49-F238E27FC236}">
                <a16:creationId xmlns:a16="http://schemas.microsoft.com/office/drawing/2014/main" id="{22235D66-9745-E562-264E-FB3101982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28660"/>
            <a:ext cx="1093162" cy="1148612"/>
          </a:xfrm>
          <a:prstGeom prst="rect">
            <a:avLst/>
          </a:prstGeom>
        </p:spPr>
      </p:pic>
      <p:pic>
        <p:nvPicPr>
          <p:cNvPr id="11" name="Grafik 10" descr="Ein Bild, das Logo, Schrift, Symbol, Design enthält.&#10;&#10;Automatisch generierte Beschreibung">
            <a:extLst>
              <a:ext uri="{FF2B5EF4-FFF2-40B4-BE49-F238E27FC236}">
                <a16:creationId xmlns:a16="http://schemas.microsoft.com/office/drawing/2014/main" id="{016BFFA6-4D9C-83F2-3767-7EF554E30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09" y="3569799"/>
            <a:ext cx="2348275" cy="114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2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2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992246" cy="4482107"/>
          </a:xfrm>
        </p:spPr>
        <p:txBody>
          <a:bodyPr>
            <a:normAutofit/>
          </a:bodyPr>
          <a:lstStyle/>
          <a:p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und warum </a:t>
            </a:r>
            <a:b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Tempo-30-Zonen?</a:t>
            </a:r>
          </a:p>
          <a:p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sind </a:t>
            </a:r>
            <a:b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Tempo-30-Zonen sinnvoll?</a:t>
            </a:r>
          </a:p>
          <a:p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Massnahmen eigenen sich am besten?</a:t>
            </a:r>
          </a:p>
          <a:p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ist das Vorgehen?</a:t>
            </a:r>
          </a:p>
          <a:p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Erfahrungen / Erkenntnisse im Laufe der Zeit.</a:t>
            </a:r>
          </a:p>
          <a:p>
            <a:r>
              <a:rPr lang="de-CH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iskussion.</a:t>
            </a:r>
            <a:r>
              <a:rPr lang="de-CH" sz="2400" dirty="0">
                <a:effectLst/>
              </a:rPr>
              <a:t> 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/>
              <a:t>Themenübersicht</a:t>
            </a:r>
          </a:p>
        </p:txBody>
      </p:sp>
      <p:pic>
        <p:nvPicPr>
          <p:cNvPr id="3" name="Grafik 2" descr="Ein Bild, das Kinderkunst, Zeichnung, Clipart, Handschrift enthält.&#10;&#10;Automatisch generierte Beschreibung">
            <a:extLst>
              <a:ext uri="{FF2B5EF4-FFF2-40B4-BE49-F238E27FC236}">
                <a16:creationId xmlns:a16="http://schemas.microsoft.com/office/drawing/2014/main" id="{81A00ECB-D4F9-92FB-5885-88DB8A8B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46" y="1600200"/>
            <a:ext cx="3956768" cy="34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0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20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(ZONE 30, 30)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(Sig. 1.23) mit Text «SCHULE»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CH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Kein Vortritt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CH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Rechtsvortrittsmarkierung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CH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(Fussgängerstreifen)</a:t>
            </a:r>
          </a:p>
          <a:p>
            <a:endParaRPr lang="de-CH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Markierungen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5" name="Grafik 4" descr="Ein Bild, das Schrift, Grafiken, Logo, Design enthält.&#10;&#10;Automatisch generierte Beschreibung">
            <a:extLst>
              <a:ext uri="{FF2B5EF4-FFF2-40B4-BE49-F238E27FC236}">
                <a16:creationId xmlns:a16="http://schemas.microsoft.com/office/drawing/2014/main" id="{B905036A-05CF-DF28-88DB-DEB0CD2B6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64199"/>
            <a:ext cx="622300" cy="1753870"/>
          </a:xfrm>
          <a:prstGeom prst="rect">
            <a:avLst/>
          </a:prstGeom>
        </p:spPr>
      </p:pic>
      <p:pic>
        <p:nvPicPr>
          <p:cNvPr id="6" name="Grafik 5" descr="Ein Bild, das Schrift, Grafiken, Logo, Design enthält.&#10;&#10;Automatisch generierte Beschreibung">
            <a:extLst>
              <a:ext uri="{FF2B5EF4-FFF2-40B4-BE49-F238E27FC236}">
                <a16:creationId xmlns:a16="http://schemas.microsoft.com/office/drawing/2014/main" id="{874A1E6E-7829-ED3D-E47C-201D93DD6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9"/>
          <a:stretch/>
        </p:blipFill>
        <p:spPr bwMode="auto">
          <a:xfrm>
            <a:off x="6372200" y="1397954"/>
            <a:ext cx="584200" cy="920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 descr="Ein Bild, das gelb, Rechteck, Reihe, Screenshot enthält.&#10;&#10;Automatisch generierte Beschreibung">
            <a:extLst>
              <a:ext uri="{FF2B5EF4-FFF2-40B4-BE49-F238E27FC236}">
                <a16:creationId xmlns:a16="http://schemas.microsoft.com/office/drawing/2014/main" id="{88D0746E-1125-AC74-51DF-2D1694155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35" y="4805207"/>
            <a:ext cx="1440160" cy="1052058"/>
          </a:xfrm>
          <a:prstGeom prst="rect">
            <a:avLst/>
          </a:prstGeom>
        </p:spPr>
      </p:pic>
      <p:pic>
        <p:nvPicPr>
          <p:cNvPr id="10" name="Grafik 9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E3DEE4F0-8A2F-F8C1-0782-41EF28725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8306" y="1174765"/>
            <a:ext cx="1752600" cy="595630"/>
          </a:xfrm>
          <a:prstGeom prst="rect">
            <a:avLst/>
          </a:prstGeom>
        </p:spPr>
      </p:pic>
      <p:pic>
        <p:nvPicPr>
          <p:cNvPr id="11" name="Grafik 10" descr="Ein Bild, das Screenshot, Design, weiß, Reihe enthält.&#10;&#10;Automatisch generierte Beschreibung">
            <a:extLst>
              <a:ext uri="{FF2B5EF4-FFF2-40B4-BE49-F238E27FC236}">
                <a16:creationId xmlns:a16="http://schemas.microsoft.com/office/drawing/2014/main" id="{7D9A3FB5-FEDB-C661-8CC9-D1698D9D6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35" y="2847216"/>
            <a:ext cx="2207901" cy="577451"/>
          </a:xfrm>
          <a:prstGeom prst="rect">
            <a:avLst/>
          </a:prstGeom>
        </p:spPr>
      </p:pic>
      <p:pic>
        <p:nvPicPr>
          <p:cNvPr id="13" name="Grafik 12" descr="Ein Bild, das Diagramm, weiß, Grafiken, Design enthält.&#10;&#10;Automatisch generierte Beschreibung">
            <a:extLst>
              <a:ext uri="{FF2B5EF4-FFF2-40B4-BE49-F238E27FC236}">
                <a16:creationId xmlns:a16="http://schemas.microsoft.com/office/drawing/2014/main" id="{E61392EE-B6A2-6EC1-21FE-0D439DFD9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76203" y="2880391"/>
            <a:ext cx="2028245" cy="530464"/>
          </a:xfrm>
          <a:prstGeom prst="rect">
            <a:avLst/>
          </a:prstGeom>
        </p:spPr>
      </p:pic>
      <p:pic>
        <p:nvPicPr>
          <p:cNvPr id="16" name="Grafik 15" descr="Ein Bild, das weiß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2EE879B4-7927-91C7-D72B-A7F9DE16F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35" y="3563374"/>
            <a:ext cx="2223005" cy="11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2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21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4299"/>
            <a:ext cx="8229600" cy="4525963"/>
          </a:xfrm>
        </p:spPr>
        <p:txBody>
          <a:bodyPr>
            <a:norm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Längsstreifen für Fussgänger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CH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Sperrflächen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CH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Füessli</a:t>
            </a:r>
            <a:r>
              <a:rPr lang="de-CH" sz="2200" b="1" dirty="0">
                <a:effectLst/>
              </a:rPr>
              <a:t> </a:t>
            </a:r>
            <a:endParaRPr lang="de-DE" sz="220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Markierungen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14" name="Grafik 13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F2BD1FB7-17B0-0F26-FFA0-F16A5C091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1276"/>
            <a:ext cx="3185512" cy="647604"/>
          </a:xfrm>
          <a:prstGeom prst="rect">
            <a:avLst/>
          </a:prstGeom>
        </p:spPr>
      </p:pic>
      <p:pic>
        <p:nvPicPr>
          <p:cNvPr id="15" name="Grafik 14" descr="Ein Bild, das Reihe, Entwurf, weiß, Design enthält.&#10;&#10;Automatisch generierte Beschreibung">
            <a:extLst>
              <a:ext uri="{FF2B5EF4-FFF2-40B4-BE49-F238E27FC236}">
                <a16:creationId xmlns:a16="http://schemas.microsoft.com/office/drawing/2014/main" id="{4B80F41D-D84E-40EF-4D8F-81E15F2EE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3749763"/>
            <a:ext cx="3024337" cy="482877"/>
          </a:xfrm>
          <a:prstGeom prst="rect">
            <a:avLst/>
          </a:prstGeom>
        </p:spPr>
      </p:pic>
      <p:pic>
        <p:nvPicPr>
          <p:cNvPr id="3" name="Grafik 2" descr="Ein Bild, das draußen, Straße, Pflanze, Straßenbelag enthält.&#10;&#10;Automatisch generierte Beschreibung">
            <a:extLst>
              <a:ext uri="{FF2B5EF4-FFF2-40B4-BE49-F238E27FC236}">
                <a16:creationId xmlns:a16="http://schemas.microsoft.com/office/drawing/2014/main" id="{8B4BE736-81FE-E79C-3D3B-6F52B9AA3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02088"/>
            <a:ext cx="2723129" cy="2039776"/>
          </a:xfrm>
          <a:prstGeom prst="rect">
            <a:avLst/>
          </a:prstGeom>
        </p:spPr>
      </p:pic>
      <p:pic>
        <p:nvPicPr>
          <p:cNvPr id="17" name="Grafik 16" descr="Ein Bild, das draußen, Straße, Pflanze, Baum enthält.&#10;&#10;Automatisch generierte Beschreibung">
            <a:extLst>
              <a:ext uri="{FF2B5EF4-FFF2-40B4-BE49-F238E27FC236}">
                <a16:creationId xmlns:a16="http://schemas.microsoft.com/office/drawing/2014/main" id="{4E9BD098-5BF6-758C-3B82-19C83C57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23" y="3749764"/>
            <a:ext cx="2723129" cy="2039343"/>
          </a:xfrm>
          <a:prstGeom prst="rect">
            <a:avLst/>
          </a:prstGeom>
        </p:spPr>
      </p:pic>
      <p:pic>
        <p:nvPicPr>
          <p:cNvPr id="18" name="Grafik 17" descr="Ein Bild, das Gelände, draußen, Kunst enthält.&#10;&#10;Automatisch generierte Beschreibung">
            <a:extLst>
              <a:ext uri="{FF2B5EF4-FFF2-40B4-BE49-F238E27FC236}">
                <a16:creationId xmlns:a16="http://schemas.microsoft.com/office/drawing/2014/main" id="{E22FBD6F-6046-3104-F3EC-D18971FEF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89" y="4871098"/>
            <a:ext cx="1817190" cy="121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24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22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Ingenieur-Leistungen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Erhebungen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Gutachten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Mitwirkungsveranstaltung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Verkehrspolizeiliche Anordnungen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Detailpläne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Ausschreibung Massnahmen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Realisierung, Abrechnung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Nachkontrolle, Berichterstattung</a:t>
            </a:r>
          </a:p>
          <a:p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Realisierungs-Massnahmen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Bau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Signale und Markierungen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8095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Aufwand im Rahmen des Genehmigungsverfahrens</a:t>
            </a:r>
            <a:r>
              <a:rPr lang="de-CH" sz="2800" dirty="0">
                <a:effectLst/>
              </a:rPr>
              <a:t>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914469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23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 lnSpcReduction="10000"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Bedarfsabklärung in Gemeinde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(Bevölkerung, Kommissionen, Gemeinderat)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Ingenieurauftrag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zur Abklärung von Tempo-30-Zonen (Erhebungen, Pläne, Gutachten, GRB)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Gutachten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zur Vorprüfung an Polizei BL / Verkehrssicherheit 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Aktualisierung Gutachten,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Mitwirkung Bevölkerung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GRB</a:t>
            </a:r>
          </a:p>
          <a:p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Definitive Eingabe </a:t>
            </a:r>
            <a:b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Polizei BL / Verkehrssicherheit</a:t>
            </a:r>
            <a:r>
              <a:rPr lang="de-CH" sz="2200" dirty="0">
                <a:effectLst/>
              </a:rPr>
              <a:t> 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Genehmigungsverfahren BL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draußen, Baum, Verkehrsschild, Beschilderung enthält.&#10;&#10;Automatisch generierte Beschreibung">
            <a:extLst>
              <a:ext uri="{FF2B5EF4-FFF2-40B4-BE49-F238E27FC236}">
                <a16:creationId xmlns:a16="http://schemas.microsoft.com/office/drawing/2014/main" id="{4F250B22-9470-74A8-E813-486D1C760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5101" y="1840292"/>
            <a:ext cx="2992593" cy="263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12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24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Publikation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«Verkehrspolizeilichen Anordnungen»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Einsprachemöglichkeit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Ausschreibung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Massnahmen, Auftragsvergabe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Begehung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Unternehmen, Abklärungen der genauen Standorte (Signale, Markierungen) mit der Anwohnerschaft</a:t>
            </a:r>
          </a:p>
          <a:p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Realisierung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Abnahme der Massnahmen</a:t>
            </a:r>
            <a:r>
              <a:rPr lang="de-CH" sz="1400" dirty="0">
                <a:effectLst/>
              </a:rPr>
              <a:t> 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Umsetzungs-Verfahren</a:t>
            </a:r>
            <a:r>
              <a:rPr lang="de-CH" sz="2800" dirty="0">
                <a:effectLst/>
              </a:rPr>
              <a:t>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16449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traße, Gelände, Teer, draußen enthält.&#10;&#10;Automatisch generierte Beschreibung">
            <a:extLst>
              <a:ext uri="{FF2B5EF4-FFF2-40B4-BE49-F238E27FC236}">
                <a16:creationId xmlns:a16="http://schemas.microsoft.com/office/drawing/2014/main" id="{285C5F30-B1C1-2215-BFCD-578CC468A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5" y="1210607"/>
            <a:ext cx="6336704" cy="47541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25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45" y="4536521"/>
            <a:ext cx="5957025" cy="1612776"/>
          </a:xfrm>
        </p:spPr>
        <p:txBody>
          <a:bodyPr>
            <a:normAutofit/>
          </a:bodyPr>
          <a:lstStyle/>
          <a:p>
            <a:r>
              <a:rPr lang="de-CH" sz="22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Innert 1 Jahr ist </a:t>
            </a:r>
            <a:r>
              <a:rPr lang="de-CH" sz="2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Nachkontrolle</a:t>
            </a:r>
            <a:r>
              <a:rPr lang="de-CH" sz="22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durchzuführen </a:t>
            </a:r>
            <a:br>
              <a:rPr lang="de-CH" sz="22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(Geschwindigkeit, Unfälle, Rückmeldungen aus Bevölkerung, Berichterstattung an Polizei BL</a:t>
            </a:r>
          </a:p>
          <a:p>
            <a:r>
              <a:rPr lang="de-CH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Allenfalls </a:t>
            </a:r>
            <a:r>
              <a:rPr lang="de-CH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Nachbesserungen</a:t>
            </a:r>
            <a:r>
              <a:rPr lang="de-CH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vornehmen</a:t>
            </a:r>
            <a:r>
              <a:rPr lang="de-CH" sz="2200" dirty="0">
                <a:solidFill>
                  <a:srgbClr val="FFFF00"/>
                </a:solidFill>
                <a:effectLst/>
              </a:rPr>
              <a:t> </a:t>
            </a:r>
            <a:endParaRPr lang="de-DE" sz="2200" dirty="0">
              <a:solidFill>
                <a:srgbClr val="FFFF00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Nachkontrolle</a:t>
            </a:r>
            <a:r>
              <a:rPr lang="de-CH" sz="2800" dirty="0">
                <a:effectLst/>
              </a:rPr>
              <a:t>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870132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EB98018-007E-458E-9B5E-8062DB84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de-CH" dirty="0"/>
            </a:br>
            <a:r>
              <a:rPr lang="de-CH" dirty="0"/>
              <a:t>Danke</a:t>
            </a:r>
            <a:br>
              <a:rPr lang="de-CH" dirty="0"/>
            </a:br>
            <a:endParaRPr lang="de-CH" dirty="0"/>
          </a:p>
        </p:txBody>
      </p:sp>
      <p:sp>
        <p:nvSpPr>
          <p:cNvPr id="2" name="Metadata">
            <a:extLst>
              <a:ext uri="{FF2B5EF4-FFF2-40B4-BE49-F238E27FC236}">
                <a16:creationId xmlns:a16="http://schemas.microsoft.com/office/drawing/2014/main" id="{730A5A49-B9DF-4DAF-B3FE-67215F4816B2}"/>
              </a:ext>
            </a:extLst>
          </p:cNvPr>
          <p:cNvSpPr/>
          <p:nvPr/>
        </p:nvSpPr>
        <p:spPr>
          <a:xfrm>
            <a:off x="12700" y="6540500"/>
            <a:ext cx="3810000" cy="3175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B2952-F2AE-394E-950D-1BF7CF3F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26</a:t>
            </a:fld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E14032-9D2C-0848-BA12-CB66C0CC5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3" name="Picture 2" descr="Matthias Aeschbacher gratuliert dem Sieger aber fair.">
            <a:extLst>
              <a:ext uri="{FF2B5EF4-FFF2-40B4-BE49-F238E27FC236}">
                <a16:creationId xmlns:a16="http://schemas.microsoft.com/office/drawing/2014/main" id="{1C48D73B-66D8-5245-86CC-3558598B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36" y="1343174"/>
            <a:ext cx="752672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16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3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>
            <a:normAutofit fontScale="92500"/>
          </a:bodyPr>
          <a:lstStyle/>
          <a:p>
            <a: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Strassenkategorien</a:t>
            </a: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(verkehrsorientierte, nicht verkehrsorientierte Strassen)</a:t>
            </a:r>
          </a:p>
          <a:p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Höchstgeschwindigkeit </a:t>
            </a:r>
            <a: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generell </a:t>
            </a:r>
            <a:b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(Sig. 2.30.1, Art. 22 SSV)</a:t>
            </a:r>
          </a:p>
          <a:p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Höchstgeschwindigkeit 30, 40, etc. </a:t>
            </a:r>
            <a: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Streckensignalisation</a:t>
            </a: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(Sig. 2.30, Art. 22 SSV)</a:t>
            </a:r>
          </a:p>
          <a:p>
            <a: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Tempo-30-Zone</a:t>
            </a: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(Sig. 2.59.1, Art. 22 und 22a SSV)</a:t>
            </a:r>
          </a:p>
          <a:p>
            <a: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Begegnungszone </a:t>
            </a:r>
            <a:b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(Sig. 2.59.5, Art. 22 und 22b SSV)</a:t>
            </a:r>
          </a:p>
          <a:p>
            <a:r>
              <a:rPr lang="de-C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Fussgängerzone </a:t>
            </a:r>
            <a:b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(Sig. 2.59.3, Art. 22 und 22c SSV)</a:t>
            </a:r>
            <a:r>
              <a:rPr lang="de-CH" sz="2400" dirty="0">
                <a:effectLst/>
              </a:rPr>
              <a:t> </a:t>
            </a: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6995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und warum Tempo-30-Zonen?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8BEC749F-E8D7-9D8F-CD38-5021838EF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10" y="1600200"/>
            <a:ext cx="2474838" cy="1298123"/>
          </a:xfrm>
          <a:prstGeom prst="rect">
            <a:avLst/>
          </a:prstGeom>
        </p:spPr>
      </p:pic>
      <p:pic>
        <p:nvPicPr>
          <p:cNvPr id="5" name="Grafik 4" descr="Ein Bild, das Text, Schrift, Kreis, Zahl enthält.&#10;&#10;Automatisch generierte Beschreibung">
            <a:extLst>
              <a:ext uri="{FF2B5EF4-FFF2-40B4-BE49-F238E27FC236}">
                <a16:creationId xmlns:a16="http://schemas.microsoft.com/office/drawing/2014/main" id="{2AEE142C-636A-FFEF-E32D-53E119340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99" y="2921795"/>
            <a:ext cx="1068605" cy="1515317"/>
          </a:xfrm>
          <a:prstGeom prst="rect">
            <a:avLst/>
          </a:prstGeom>
        </p:spPr>
      </p:pic>
      <p:pic>
        <p:nvPicPr>
          <p:cNvPr id="6" name="Grafik 5" descr="Ein Bild, das Text, Schrift, Cartoon, Design enthält.&#10;&#10;Automatisch generierte Beschreibung">
            <a:extLst>
              <a:ext uri="{FF2B5EF4-FFF2-40B4-BE49-F238E27FC236}">
                <a16:creationId xmlns:a16="http://schemas.microsoft.com/office/drawing/2014/main" id="{7EC510BD-E5D1-8437-3A87-45990E0F9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39" y="4526904"/>
            <a:ext cx="1068605" cy="1656338"/>
          </a:xfrm>
          <a:prstGeom prst="rect">
            <a:avLst/>
          </a:prstGeom>
        </p:spPr>
      </p:pic>
      <p:pic>
        <p:nvPicPr>
          <p:cNvPr id="8" name="Grafik 7" descr="Ein Bild, das Text, Schrift, Logo, Screenshot enthält.&#10;&#10;Automatisch generierte Beschreibung">
            <a:extLst>
              <a:ext uri="{FF2B5EF4-FFF2-40B4-BE49-F238E27FC236}">
                <a16:creationId xmlns:a16="http://schemas.microsoft.com/office/drawing/2014/main" id="{B217E005-AB58-486E-0DEF-8596B9214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772" y="4624314"/>
            <a:ext cx="1654724" cy="14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3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4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 108 SSV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Vermeidung / Verhinderung besondere </a:t>
            </a: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Gefahren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 Strassenverkehr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Reduktion übermässiger </a:t>
            </a: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Umweltbelastungen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Verbesserung des </a:t>
            </a: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Verkehrsablaufes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Vermeidung von </a:t>
            </a: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Durchgangsverkehr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auf Quartierstrassen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Senkung der </a:t>
            </a: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Geschwindigkeit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auf tolerierbaren Wert von 30-35 km/h</a:t>
            </a:r>
          </a:p>
          <a:p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Erhöhung </a:t>
            </a:r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Lebensqualität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 Wohnumfeld</a:t>
            </a:r>
            <a:r>
              <a:rPr lang="de-CH" sz="2200" dirty="0">
                <a:effectLst/>
              </a:rPr>
              <a:t> 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Ziele von Tempo-30-Zonen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719539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5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Ende 70-er Jahren: </a:t>
            </a:r>
            <a:r>
              <a:rPr lang="de-CH" sz="2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Wohnstrasse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(Pilotversuch in der Bärenfelserstr</a:t>
            </a:r>
            <a:r>
              <a:rPr lang="de-CH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 in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Basel)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80-er Jahre: Höchstgeschwindigkeit </a:t>
            </a:r>
            <a:r>
              <a:rPr lang="de-CH" sz="2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generell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(innerorts)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Ende 80-er Jahre: </a:t>
            </a:r>
            <a:r>
              <a:rPr lang="de-CH" sz="2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Pilotversuch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Tempo-30-Zonen BL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(Arlesheim, Birsfelden, Muttenz, Reinach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2001 Verordnung zu </a:t>
            </a:r>
            <a:r>
              <a:rPr lang="de-CH" sz="2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Tempo-30-Zonen</a:t>
            </a:r>
            <a:r>
              <a:rPr lang="de-CH" sz="2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SVG, </a:t>
            </a:r>
            <a:r>
              <a:rPr lang="de-CH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i.K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1.1.2002</a:t>
            </a:r>
          </a:p>
          <a:p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2002 Verordnung zu </a:t>
            </a:r>
            <a:r>
              <a:rPr lang="de-CH" sz="2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Begegnungszonen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 SVG, </a:t>
            </a:r>
            <a:r>
              <a:rPr lang="de-CH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i.K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1.8.2002</a:t>
            </a:r>
          </a:p>
          <a:p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Bundesrat beschliesst: 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Tempo-30-Zone auch auf </a:t>
            </a:r>
            <a:r>
              <a:rPr lang="de-CH" sz="2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verkehrsorientierten Strassen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108 SSV weiterhin als Basis für Tempo-30-Zonen: 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weniger Aufwand (Gutachten) für Umsetzung Tempo-30-Zonen</a:t>
            </a:r>
            <a:r>
              <a:rPr lang="de-CH" sz="2200" dirty="0">
                <a:effectLst/>
              </a:rPr>
              <a:t> 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692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Geschichte der Tempo-30-Zonen in CH und BL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89057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6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Früher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Tempo-30-Zonen nur auf Gemeindestrassen, Max. 0.4km</a:t>
            </a:r>
            <a:r>
              <a:rPr lang="de-CH" sz="22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Umfassendes Gutachten zur Herabsetzung von Geschwindigkeiten basierend auf Art. 108 SSV,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z.T. bauliche Massnahmen zwingend (Torwirkung)</a:t>
            </a:r>
          </a:p>
          <a:p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Heute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Tempo-30-Zonen auch auf Hauptstrassen, kein aufwändiges Gutachten mehr, Signale und Markierungen genügen in der Regel, rechtliche Basis und Nachkontrolle bleiben</a:t>
            </a:r>
            <a:r>
              <a:rPr lang="de-CH" sz="2200" dirty="0">
                <a:effectLst/>
              </a:rPr>
              <a:t> 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5770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Rahmenbedingungen und Vorgaben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draußen, Baum, Himmel, Straße enthält.&#10;&#10;Automatisch generierte Beschreibung">
            <a:extLst>
              <a:ext uri="{FF2B5EF4-FFF2-40B4-BE49-F238E27FC236}">
                <a16:creationId xmlns:a16="http://schemas.microsoft.com/office/drawing/2014/main" id="{056FC46A-781D-B2AE-763A-3CE7781C4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98950"/>
            <a:ext cx="2920495" cy="2190090"/>
          </a:xfrm>
          <a:prstGeom prst="rect">
            <a:avLst/>
          </a:prstGeom>
        </p:spPr>
      </p:pic>
      <p:pic>
        <p:nvPicPr>
          <p:cNvPr id="5" name="Grafik 4" descr="Ein Bild, das draußen, Straße, Baum, Schild enthält.&#10;&#10;Automatisch generierte Beschreibung">
            <a:extLst>
              <a:ext uri="{FF2B5EF4-FFF2-40B4-BE49-F238E27FC236}">
                <a16:creationId xmlns:a16="http://schemas.microsoft.com/office/drawing/2014/main" id="{A8D1D05C-F454-6639-51F9-B8BA9ED7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27" y="3933056"/>
            <a:ext cx="2901535" cy="21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4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7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6096000" cy="4349080"/>
          </a:xfrm>
        </p:spPr>
        <p:txBody>
          <a:bodyPr>
            <a:no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Widerstände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 Bevölkerung, von Verbänden und Parteien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Negativ hinterfragt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werden Wirkung/Auswirkung der Massnahmen, Aufwand, Kosten, Ideologie, </a:t>
            </a:r>
            <a:r>
              <a:rPr lang="de-CH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Parkplatzverlust, Zeitverlust 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 öV und Blaulichtorganisationen, Ausweich-/Schleichwegverkehr, Prozess</a:t>
            </a:r>
          </a:p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Positive Argumente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Lebensqualität für Anwohner, Luftbelastung und Lärm senken, Schulwegsicherheit, Sichtweiten, Bremsweg, Aufenthalt und Spiel auf Strasse, Erfahrung aus anderen Gemeinden, Wunsch der Anwohnerschaft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8363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Erfahrungen mit Tempo-30-Zonen in Gemeinden BL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075193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8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698976" cy="4205064"/>
          </a:xfrm>
        </p:spPr>
        <p:txBody>
          <a:bodyPr>
            <a:noAutofit/>
          </a:bodyPr>
          <a:lstStyle/>
          <a:p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Demokratischer Prozess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Mitwirkung der Bevölkerung, GRB, Gemeindeversammlung, Referendum, Abstimmung, Einsprachemöglichkeit</a:t>
            </a:r>
          </a:p>
          <a:p>
            <a:r>
              <a:rPr lang="de-CH" sz="2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Wunsch</a:t>
            </a:r>
            <a:r>
              <a:rPr lang="de-CH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Bevölkerung versus </a:t>
            </a:r>
            <a:r>
              <a:rPr lang="de-CH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Anforderungen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ASTRA / Kanton BL </a:t>
            </a:r>
          </a:p>
          <a:p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Wegfall der «bundesrechtlichen Gutachtenspflicht» haben Vollzugsbehörden </a:t>
            </a:r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Ermessensspielraum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berücksichtigen </a:t>
            </a:r>
            <a:r>
              <a:rPr lang="de-CH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Verhältnismässigkeit</a:t>
            </a:r>
            <a:r>
              <a:rPr lang="de-CH" sz="2200" dirty="0">
                <a:effectLst/>
              </a:rPr>
              <a:t> </a:t>
            </a: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8363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Erfahrungen mit Tempo-30-Zonen in Gemeinden BL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640227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47C38-0CE6-A24D-B160-F4E30530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Brislach / BL, Tempo-30-Zonen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A39DF-28BC-4747-A196-59042E3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B9615-CEBF-477C-A913-05C05A1CEB6B}" type="slidenum">
              <a:rPr lang="de-CH" smtClean="0"/>
              <a:t>9</a:t>
            </a:fld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8D4AF-67B5-74EE-3190-F4983790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4706"/>
            <a:ext cx="8229600" cy="3556992"/>
          </a:xfrm>
        </p:spPr>
        <p:txBody>
          <a:bodyPr>
            <a:normAutofit/>
          </a:bodyPr>
          <a:lstStyle/>
          <a:p>
            <a:r>
              <a:rPr lang="de-CH" sz="2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ASTRA</a:t>
            </a:r>
            <a:b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CH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Verordnung</a:t>
            </a:r>
            <a:r>
              <a:rPr lang="de-CH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UVEK über die Tempo-30-Zonen und Begegnungszonen </a:t>
            </a:r>
            <a:br>
              <a:rPr lang="de-CH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(vom 28..09.2001, Stand 01.01.2023)</a:t>
            </a:r>
          </a:p>
          <a:p>
            <a:pPr marL="0" indent="0">
              <a:buNone/>
            </a:pPr>
            <a:endParaRPr lang="de-CH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de-CH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Kanton BL </a:t>
            </a:r>
            <a: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(Merkblatt, Stand 12.12.2022)</a:t>
            </a:r>
            <a:br>
              <a:rPr lang="de-C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CH" sz="2200" dirty="0">
                <a:effectLst/>
              </a:rPr>
            </a:br>
            <a:endParaRPr lang="de-DE" sz="2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E3B9AE-40B1-BEAB-561D-EFEB2929BFE8}"/>
              </a:ext>
            </a:extLst>
          </p:cNvPr>
          <p:cNvSpPr txBox="1">
            <a:spLocks/>
          </p:cNvSpPr>
          <p:nvPr/>
        </p:nvSpPr>
        <p:spPr>
          <a:xfrm>
            <a:off x="323528" y="6264870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dirty="0">
                <a:solidFill>
                  <a:srgbClr val="00B050"/>
                </a:solidFill>
              </a:rPr>
              <a:t>Pestalozzi &amp; Stäheli GmbH</a:t>
            </a:r>
            <a:r>
              <a:rPr lang="de-DE" sz="1600" dirty="0"/>
              <a:t>	Referat am 27.09.2023, Hornvieh-Runde	Basel, 23.09.2023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0CC5DE-606C-EF5F-3567-E573A3AC9B33}"/>
              </a:ext>
            </a:extLst>
          </p:cNvPr>
          <p:cNvSpPr txBox="1"/>
          <p:nvPr/>
        </p:nvSpPr>
        <p:spPr>
          <a:xfrm>
            <a:off x="457200" y="687387"/>
            <a:ext cx="7643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Aktuelle Rahmenbedingungen zu Tempo-30-Zonen</a:t>
            </a:r>
            <a:r>
              <a:rPr lang="de-CH" sz="2800" b="1" dirty="0">
                <a:effectLst/>
              </a:rPr>
              <a:t> </a:t>
            </a:r>
            <a:endParaRPr lang="de-DE" sz="2800" b="1" dirty="0"/>
          </a:p>
        </p:txBody>
      </p:sp>
      <p:pic>
        <p:nvPicPr>
          <p:cNvPr id="3" name="Grafik 2" descr="Ein Bild, das Text, Schrift, Symbol, Logo enthält.&#10;&#10;Automatisch generierte Beschreibung">
            <a:extLst>
              <a:ext uri="{FF2B5EF4-FFF2-40B4-BE49-F238E27FC236}">
                <a16:creationId xmlns:a16="http://schemas.microsoft.com/office/drawing/2014/main" id="{500BADB2-1EBB-A8F7-6662-E637EE785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78" b="25463"/>
          <a:stretch/>
        </p:blipFill>
        <p:spPr>
          <a:xfrm>
            <a:off x="1835697" y="1176842"/>
            <a:ext cx="2952328" cy="586902"/>
          </a:xfrm>
          <a:prstGeom prst="rect">
            <a:avLst/>
          </a:prstGeom>
        </p:spPr>
      </p:pic>
      <p:pic>
        <p:nvPicPr>
          <p:cNvPr id="5" name="Grafik 4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BEFDB23F-C39D-1988-0743-131C2B52F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03"/>
          <a:stretch/>
        </p:blipFill>
        <p:spPr>
          <a:xfrm>
            <a:off x="1331640" y="3157038"/>
            <a:ext cx="6825308" cy="1068170"/>
          </a:xfrm>
          <a:prstGeom prst="rect">
            <a:avLst/>
          </a:prstGeom>
        </p:spPr>
      </p:pic>
      <p:pic>
        <p:nvPicPr>
          <p:cNvPr id="6" name="Grafik 5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24B7E85D-4120-7231-11AB-4873445C2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6"/>
          <a:stretch/>
        </p:blipFill>
        <p:spPr>
          <a:xfrm>
            <a:off x="1331640" y="4097705"/>
            <a:ext cx="7118938" cy="16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2067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cfc8182-ee0d-4766-a372-8afae638774f">IR53IB86KPDL-1037258661-128640</_dlc_DocId>
    <_dlc_DocIdUrl xmlns="bcfc8182-ee0d-4766-a372-8afae638774f">
      <Url>https://sbb.sharepoint.com/sites/eventprozess-personenverkehr/_layouts/15/DocIdRedir.aspx?ID=IR53IB86KPDL-1037258661-128640</Url>
      <Description>IR53IB86KPDL-1037258661-128640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D2AF235A0AC245838588C731DBF7B5" ma:contentTypeVersion="110" ma:contentTypeDescription="Ein neues Dokument erstellen." ma:contentTypeScope="" ma:versionID="1ff791cf550080effcead6fbb362030a">
  <xsd:schema xmlns:xsd="http://www.w3.org/2001/XMLSchema" xmlns:xs="http://www.w3.org/2001/XMLSchema" xmlns:p="http://schemas.microsoft.com/office/2006/metadata/properties" xmlns:ns2="bcfc8182-ee0d-4766-a372-8afae638774f" xmlns:ns3="cee7e827-a331-40d3-b83e-0d4a85db17b9" targetNamespace="http://schemas.microsoft.com/office/2006/metadata/properties" ma:root="true" ma:fieldsID="8f174692a799ab71e9a93c0f0ff09445" ns2:_="" ns3:_="">
    <xsd:import namespace="bcfc8182-ee0d-4766-a372-8afae638774f"/>
    <xsd:import namespace="cee7e827-a331-40d3-b83e-0d4a85db17b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fc8182-ee0d-4766-a372-8afae638774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e7e827-a331-40d3-b83e-0d4a85db1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13D97A-F8F4-45F4-A41C-C1A27F43610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915E158-F398-42BF-8A91-7C2A147B923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ee7e827-a331-40d3-b83e-0d4a85db17b9"/>
    <ds:schemaRef ds:uri="http://purl.org/dc/terms/"/>
    <ds:schemaRef ds:uri="bcfc8182-ee0d-4766-a372-8afae638774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B7085B-D9CF-4930-865D-AE9ED154F05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3CEBE59-E1C7-42EA-868B-B9029F0A24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fc8182-ee0d-4766-a372-8afae638774f"/>
    <ds:schemaRef ds:uri="cee7e827-a331-40d3-b83e-0d4a85db17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1430</Words>
  <Application>Microsoft Macintosh PowerPoint</Application>
  <PresentationFormat>Bildschirmpräsentation (4:3)</PresentationFormat>
  <Paragraphs>178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9" baseType="lpstr">
      <vt:lpstr>Arial</vt:lpstr>
      <vt:lpstr>Calibri</vt:lpstr>
      <vt:lpstr>Larissa</vt:lpstr>
      <vt:lpstr>Brislach/BL Tempo-30-Zonen  Information  Hornvieh-Rundi 27.09.2023  Andreas Stäheli   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Brislach / BL, Tempo-30-Zonen</vt:lpstr>
      <vt:lpstr> Danke </vt:lpstr>
    </vt:vector>
  </TitlesOfParts>
  <Company>SBB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Personenströme 2.0_x000b_ESAF 2022</dc:title>
  <dc:creator>Witschi Joel Luca (PP-BP-KBC-MSD-KLE)</dc:creator>
  <cp:lastModifiedBy>Andreas Stäheli</cp:lastModifiedBy>
  <cp:revision>596</cp:revision>
  <cp:lastPrinted>2023-09-22T19:28:13Z</cp:lastPrinted>
  <dcterms:created xsi:type="dcterms:W3CDTF">2021-08-25T07:55:38Z</dcterms:created>
  <dcterms:modified xsi:type="dcterms:W3CDTF">2023-09-26T06:46:48Z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0x010100F1D2AF235A0AC245838588C731DBF7B5</vt:lpwstr>
  </property>
  <property fmtid="{D5CDD505-2E9C-101B-9397-08002B2CF9AE}" pid="3" name="_dlc_DocIdItemGuid">
    <vt:lpwstr>528446d0-231a-4439-a51c-37903ece999f</vt:lpwstr>
  </property>
  <property fmtid="{D5CDD505-2E9C-101B-9397-08002B2CF9AE}" pid="4" name="TmpVertraulichkeit">
    <vt:lpwstr>IR53IB86KPDL-1037258661-128640</vt:lpwstr>
  </property>
  <property fmtid="{D5CDD505-2E9C-101B-9397-08002B2CF9AE}" pid="5" name="TmpStatus">
    <vt:lpwstr/>
  </property>
</Properties>
</file>